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68" r:id="rId4"/>
    <p:sldId id="269" r:id="rId5"/>
    <p:sldId id="274" r:id="rId6"/>
    <p:sldId id="273" r:id="rId7"/>
    <p:sldId id="272" r:id="rId8"/>
    <p:sldId id="275" r:id="rId9"/>
    <p:sldId id="277" r:id="rId10"/>
    <p:sldId id="276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98B5"/>
    <a:srgbClr val="F0AD00"/>
    <a:srgbClr val="E35205"/>
    <a:srgbClr val="64A70B"/>
    <a:srgbClr val="4D4D4D"/>
    <a:srgbClr val="434343"/>
    <a:srgbClr val="00357D"/>
    <a:srgbClr val="003596"/>
    <a:srgbClr val="005A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7EA2-0484-3146-B4D0-40DC8FE1A68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70BFA-E382-9F4D-9A35-62D51C86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9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5FC13-5035-D54C-88D3-B5FD8BD03CE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3D2A7-E2D7-FE40-8503-712A6D0D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CED-ppt-slides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6207"/>
          </a:xfrm>
          <a:prstGeom prst="rect">
            <a:avLst/>
          </a:prstGeom>
        </p:spPr>
      </p:pic>
      <p:pic>
        <p:nvPicPr>
          <p:cNvPr id="8" name="Picture 7" descr="DCED_Vert_2C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53" y="1561475"/>
            <a:ext cx="1754293" cy="107991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16000" y="802640"/>
            <a:ext cx="31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68930"/>
            <a:ext cx="10363200" cy="2030095"/>
          </a:xfrm>
        </p:spPr>
        <p:txBody>
          <a:bodyPr anchor="t" anchorCtr="0">
            <a:noAutofit/>
          </a:bodyPr>
          <a:lstStyle>
            <a:lvl1pPr algn="ctr">
              <a:defRPr sz="2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</a:rPr>
              <a:t>TITLE OF PRESENTATION HERE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385473" y="6022649"/>
            <a:ext cx="4495801" cy="675332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Name, Title</a:t>
            </a:r>
            <a:br>
              <a:rPr lang="en-US" dirty="0"/>
            </a:br>
            <a:r>
              <a:rPr lang="en-US" dirty="0"/>
              <a:t>Office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2" y="6022650"/>
            <a:ext cx="3230879" cy="6619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 22, 2016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 Here</a:t>
            </a:r>
          </a:p>
        </p:txBody>
      </p:sp>
    </p:spTree>
    <p:extLst>
      <p:ext uri="{BB962C8B-B14F-4D97-AF65-F5344CB8AC3E}">
        <p14:creationId xmlns:p14="http://schemas.microsoft.com/office/powerpoint/2010/main" val="265086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A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927" y="2616201"/>
            <a:ext cx="10363200" cy="1371599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7043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Science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98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927" y="2616201"/>
            <a:ext cx="10363200" cy="1371599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2341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graphic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33" y="401321"/>
            <a:ext cx="10363200" cy="1371599"/>
          </a:xfrm>
        </p:spPr>
        <p:txBody>
          <a:bodyPr anchor="t">
            <a:normAutofit/>
          </a:bodyPr>
          <a:lstStyle>
            <a:lvl1pPr algn="l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PHOTOGRAPHIC Divider Slide</a:t>
            </a:r>
            <a:br>
              <a:rPr lang="en-US" dirty="0"/>
            </a:br>
            <a:r>
              <a:rPr lang="en-US" dirty="0"/>
              <a:t>insert title OR STATISTIC</a:t>
            </a:r>
          </a:p>
        </p:txBody>
      </p:sp>
    </p:spTree>
    <p:extLst>
      <p:ext uri="{BB962C8B-B14F-4D97-AF65-F5344CB8AC3E}">
        <p14:creationId xmlns:p14="http://schemas.microsoft.com/office/powerpoint/2010/main" val="227454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graphic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33" y="401321"/>
            <a:ext cx="10363200" cy="1371599"/>
          </a:xfrm>
        </p:spPr>
        <p:txBody>
          <a:bodyPr anchor="t">
            <a:normAutofit/>
          </a:bodyPr>
          <a:lstStyle>
            <a:lvl1pPr algn="l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PHOTOGRAPHIC Divider Slide</a:t>
            </a:r>
            <a:br>
              <a:rPr lang="en-US" dirty="0"/>
            </a:br>
            <a:r>
              <a:rPr lang="en-US" dirty="0"/>
              <a:t>insert title OR STATISTIC</a:t>
            </a:r>
          </a:p>
        </p:txBody>
      </p:sp>
    </p:spTree>
    <p:extLst>
      <p:ext uri="{BB962C8B-B14F-4D97-AF65-F5344CB8AC3E}">
        <p14:creationId xmlns:p14="http://schemas.microsoft.com/office/powerpoint/2010/main" val="143756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graphic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33" y="401321"/>
            <a:ext cx="10363200" cy="1371599"/>
          </a:xfrm>
        </p:spPr>
        <p:txBody>
          <a:bodyPr anchor="t">
            <a:normAutofit/>
          </a:bodyPr>
          <a:lstStyle>
            <a:lvl1pPr algn="l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PHOTOGRAPHIC Divider Slide</a:t>
            </a:r>
            <a:br>
              <a:rPr lang="en-US" dirty="0"/>
            </a:br>
            <a:r>
              <a:rPr lang="en-US" dirty="0"/>
              <a:t>insert title OR STATISTIC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graphic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33" y="401321"/>
            <a:ext cx="10363200" cy="1371599"/>
          </a:xfrm>
        </p:spPr>
        <p:txBody>
          <a:bodyPr anchor="t">
            <a:normAutofit/>
          </a:bodyPr>
          <a:lstStyle>
            <a:lvl1pPr algn="l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PHOTOGRAPHIC Divider Slide</a:t>
            </a:r>
            <a:br>
              <a:rPr lang="en-US" dirty="0"/>
            </a:br>
            <a:r>
              <a:rPr lang="en-US" dirty="0"/>
              <a:t>insert title OR STATISTIC</a:t>
            </a:r>
          </a:p>
        </p:txBody>
      </p:sp>
    </p:spTree>
    <p:extLst>
      <p:ext uri="{BB962C8B-B14F-4D97-AF65-F5344CB8AC3E}">
        <p14:creationId xmlns:p14="http://schemas.microsoft.com/office/powerpoint/2010/main" val="289270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graphic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33" y="401321"/>
            <a:ext cx="10363200" cy="1371599"/>
          </a:xfrm>
        </p:spPr>
        <p:txBody>
          <a:bodyPr anchor="t">
            <a:normAutofit/>
          </a:bodyPr>
          <a:lstStyle>
            <a:lvl1pPr algn="l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PHOTOGRAPHIC Divider Slide</a:t>
            </a:r>
            <a:br>
              <a:rPr lang="en-US" dirty="0"/>
            </a:br>
            <a:r>
              <a:rPr lang="en-US" dirty="0"/>
              <a:t>insert title OR STATISTIC</a:t>
            </a:r>
          </a:p>
        </p:txBody>
      </p:sp>
    </p:spTree>
    <p:extLst>
      <p:ext uri="{BB962C8B-B14F-4D97-AF65-F5344CB8AC3E}">
        <p14:creationId xmlns:p14="http://schemas.microsoft.com/office/powerpoint/2010/main" val="243056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slide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>
          <a:xfrm>
            <a:off x="0" y="0"/>
            <a:ext cx="12192000" cy="633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843" y="894080"/>
            <a:ext cx="8997247" cy="460588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4711" y="6110808"/>
            <a:ext cx="609608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5B981D-4030-6842-946E-1F7B39BFC8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3551" y="1534161"/>
            <a:ext cx="11311467" cy="4576128"/>
          </a:xfrm>
        </p:spPr>
        <p:txBody>
          <a:bodyPr>
            <a:noAutofit/>
          </a:bodyPr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DCED-ppt-slides_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53" y="2"/>
            <a:ext cx="3671146" cy="750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94" y="154008"/>
            <a:ext cx="2228427" cy="5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slide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>
          <a:xfrm>
            <a:off x="0" y="0"/>
            <a:ext cx="12192000" cy="63322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2843" y="894080"/>
            <a:ext cx="8997247" cy="460588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4711" y="6110808"/>
            <a:ext cx="609608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5B981D-4030-6842-946E-1F7B39BFC8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3551" y="1534161"/>
            <a:ext cx="11311467" cy="4576128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DCED-ppt-slides_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53" y="2"/>
            <a:ext cx="3671146" cy="750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94" y="154008"/>
            <a:ext cx="2228427" cy="5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CED-ppt-slides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620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16000" y="802640"/>
            <a:ext cx="31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68930"/>
            <a:ext cx="10363200" cy="2030095"/>
          </a:xfrm>
        </p:spPr>
        <p:txBody>
          <a:bodyPr anchor="t" anchorCtr="0">
            <a:noAutofit/>
          </a:bodyPr>
          <a:lstStyle>
            <a:lvl1pPr algn="ctr">
              <a:defRPr sz="25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</a:rPr>
              <a:t>Presenter Name, Title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Office Name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28695" y="5882642"/>
            <a:ext cx="3230879" cy="36067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467" y="6192519"/>
            <a:ext cx="2228427" cy="531877"/>
          </a:xfrm>
          <a:prstGeom prst="rect">
            <a:avLst/>
          </a:prstGeom>
        </p:spPr>
      </p:pic>
      <p:sp>
        <p:nvSpPr>
          <p:cNvPr id="12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142242" y="6187442"/>
            <a:ext cx="3230879" cy="36067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email@pa.gov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42242" y="6502402"/>
            <a:ext cx="3230879" cy="360677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dced.pa.gov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6400" y="126042"/>
            <a:ext cx="1506326" cy="3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 slide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>
          <a:xfrm>
            <a:off x="0" y="0"/>
            <a:ext cx="12192000" cy="633222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62843" y="894080"/>
            <a:ext cx="8997247" cy="460588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4711" y="6110808"/>
            <a:ext cx="609608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5B981D-4030-6842-946E-1F7B39BFC8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3551" y="1534161"/>
            <a:ext cx="5117676" cy="4576128"/>
          </a:xfrm>
        </p:spPr>
        <p:txBody>
          <a:bodyPr>
            <a:noAutofit/>
          </a:bodyPr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7281" y="1544322"/>
            <a:ext cx="5117676" cy="4576128"/>
          </a:xfrm>
        </p:spPr>
        <p:txBody>
          <a:bodyPr>
            <a:noAutofit/>
          </a:bodyPr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DCED-ppt-slides_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53" y="2"/>
            <a:ext cx="3671146" cy="750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94" y="154008"/>
            <a:ext cx="2228427" cy="5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 slide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>
          <a:xfrm>
            <a:off x="0" y="0"/>
            <a:ext cx="12192000" cy="633222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843" y="894080"/>
            <a:ext cx="8997247" cy="460588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4711" y="6110808"/>
            <a:ext cx="609608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5B981D-4030-6842-946E-1F7B39BFC8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544319" y="1534162"/>
            <a:ext cx="9810751" cy="1026159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4453" y="4276983"/>
            <a:ext cx="684107" cy="457200"/>
            <a:chOff x="685800" y="4191000"/>
            <a:chExt cx="685800" cy="457200"/>
          </a:xfrm>
        </p:grpSpPr>
        <p:sp>
          <p:nvSpPr>
            <p:cNvPr id="24" name="Oval 23"/>
            <p:cNvSpPr/>
            <p:nvPr userDrawn="1"/>
          </p:nvSpPr>
          <p:spPr>
            <a:xfrm>
              <a:off x="800100" y="4191000"/>
              <a:ext cx="457200" cy="457200"/>
            </a:xfrm>
            <a:prstGeom prst="ellipse">
              <a:avLst/>
            </a:pr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685800" y="42349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Euphemia" panose="020B0503040102020104" pitchFamily="34" charset="0"/>
                </a:rPr>
                <a:t>3</a:t>
              </a:r>
            </a:p>
          </p:txBody>
        </p:sp>
      </p:grpSp>
      <p:sp>
        <p:nvSpPr>
          <p:cNvPr id="2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44319" y="2895602"/>
            <a:ext cx="9810751" cy="1026159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44319" y="4058921"/>
            <a:ext cx="9810751" cy="1026159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543622" y="5410201"/>
            <a:ext cx="9810751" cy="1026159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2" name="Picture 31" descr="DCED-ppt-slides_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53" y="2"/>
            <a:ext cx="3671146" cy="750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94" y="154008"/>
            <a:ext cx="2228427" cy="53187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462843" y="3180081"/>
            <a:ext cx="684107" cy="457200"/>
            <a:chOff x="685800" y="4191000"/>
            <a:chExt cx="685800" cy="457200"/>
          </a:xfrm>
        </p:grpSpPr>
        <p:sp>
          <p:nvSpPr>
            <p:cNvPr id="36" name="Oval 35"/>
            <p:cNvSpPr/>
            <p:nvPr userDrawn="1"/>
          </p:nvSpPr>
          <p:spPr>
            <a:xfrm>
              <a:off x="800100" y="4191000"/>
              <a:ext cx="457200" cy="457200"/>
            </a:xfrm>
            <a:prstGeom prst="ellipse">
              <a:avLst/>
            </a:pr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685800" y="42349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Euphemia" panose="020B0503040102020104" pitchFamily="34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448168" y="1777578"/>
            <a:ext cx="684107" cy="457200"/>
            <a:chOff x="685800" y="4191000"/>
            <a:chExt cx="685800" cy="457200"/>
          </a:xfrm>
        </p:grpSpPr>
        <p:sp>
          <p:nvSpPr>
            <p:cNvPr id="39" name="Oval 38"/>
            <p:cNvSpPr/>
            <p:nvPr userDrawn="1"/>
          </p:nvSpPr>
          <p:spPr>
            <a:xfrm>
              <a:off x="800100" y="4191000"/>
              <a:ext cx="457200" cy="457200"/>
            </a:xfrm>
            <a:prstGeom prst="ellipse">
              <a:avLst/>
            </a:pr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685800" y="42349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Euphemia" panose="020B0503040102020104" pitchFamily="34" charset="0"/>
                </a:rPr>
                <a:t>1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562186" y="5725419"/>
            <a:ext cx="684107" cy="457200"/>
            <a:chOff x="685800" y="4191000"/>
            <a:chExt cx="685800" cy="457200"/>
          </a:xfrm>
        </p:grpSpPr>
        <p:sp>
          <p:nvSpPr>
            <p:cNvPr id="42" name="Oval 41"/>
            <p:cNvSpPr/>
            <p:nvPr userDrawn="1"/>
          </p:nvSpPr>
          <p:spPr>
            <a:xfrm>
              <a:off x="800100" y="4191000"/>
              <a:ext cx="457200" cy="457200"/>
            </a:xfrm>
            <a:prstGeom prst="ellipse">
              <a:avLst/>
            </a:pr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685800" y="42349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Euphemia" panose="020B05030401020201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59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ED 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ED-ppt-slides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927" y="2616201"/>
            <a:ext cx="10363200" cy="1371599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86667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biz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927" y="2616201"/>
            <a:ext cx="10363200" cy="1371599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95758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ing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52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927" y="2616201"/>
            <a:ext cx="10363200" cy="1371599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cs typeface="Century Gothic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58452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5B981D-4030-6842-946E-1F7B39BFC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2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6" r:id="rId4"/>
    <p:sldLayoutId id="2147483653" r:id="rId5"/>
    <p:sldLayoutId id="2147483654" r:id="rId6"/>
    <p:sldLayoutId id="2147483651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cc.gov/acp-gra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earp@pa.gov" TargetMode="External"/><Relationship Id="rId2" Type="http://schemas.openxmlformats.org/officeDocument/2006/relationships/hyperlink" Target="https://dced.pa.gov/programs-funding/broadband-in-pennsylvania/affordable-connectivity-progra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Affordable connectivity program (ACP)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Britte D. Earp, Infrastructure Implementation Coordinator, PA DCED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December 8, 2022</a:t>
            </a:r>
          </a:p>
        </p:txBody>
      </p:sp>
    </p:spTree>
    <p:extLst>
      <p:ext uri="{BB962C8B-B14F-4D97-AF65-F5344CB8AC3E}">
        <p14:creationId xmlns:p14="http://schemas.microsoft.com/office/powerpoint/2010/main" val="2783324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8C36-27E9-4A43-8D30-3BC41ECD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2BFE1-FAD1-4EF7-80B0-0EA1054A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ABB47-1175-4417-BBE5-A0E6CA867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dirty="0">
              <a:ea typeface="Calibri" panose="020F0502020204030204" pitchFamily="34" charset="0"/>
            </a:endParaRPr>
          </a:p>
          <a:p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dirty="0">
              <a:ea typeface="Calibri" panose="020F0502020204030204" pitchFamily="34" charset="0"/>
            </a:endParaRPr>
          </a:p>
          <a:p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ea typeface="Calibri" panose="020F0502020204030204" pitchFamily="34" charset="0"/>
              </a:rPr>
              <a:t>More detailed information about the ACP Outreach grant programs can be found on the FCC site here: </a:t>
            </a:r>
            <a:r>
              <a:rPr lang="en-US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Affordable Connectivity Outreach Grant Program | Federal Communications Commission (fcc.gov)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1B5C7-C706-4ABB-A9DD-EA519490A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3"/>
          <a:stretch/>
        </p:blipFill>
        <p:spPr>
          <a:xfrm>
            <a:off x="3838575" y="1675491"/>
            <a:ext cx="4514850" cy="26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Affordable Connectivity Program - PA Department of Community &amp; Economic Development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Any comments, input, or questions, please contact me:</a:t>
            </a:r>
          </a:p>
          <a:p>
            <a:pPr marL="0" indent="0" algn="ctr">
              <a:buNone/>
            </a:pPr>
            <a:r>
              <a:rPr lang="en-US" dirty="0"/>
              <a:t>Britte Earp, </a:t>
            </a:r>
            <a:r>
              <a:rPr lang="en-US" dirty="0">
                <a:hlinkClick r:id="rId3"/>
              </a:rPr>
              <a:t>brearp@pa.gov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717.433.8630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1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BRITTE D. EARP</a:t>
            </a:r>
            <a:br>
              <a:rPr lang="en-US" dirty="0"/>
            </a:br>
            <a:r>
              <a:rPr lang="en-US" dirty="0"/>
              <a:t>INFRASTRUCTURE IMPLEMENTATION COORDINATOR</a:t>
            </a:r>
            <a:br>
              <a:rPr lang="en-US" dirty="0"/>
            </a:br>
            <a:r>
              <a:rPr lang="en-US" dirty="0"/>
              <a:t>PA DCED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1694" y="6062980"/>
            <a:ext cx="3230879" cy="360677"/>
          </a:xfrm>
        </p:spPr>
        <p:txBody>
          <a:bodyPr/>
          <a:lstStyle/>
          <a:p>
            <a:r>
              <a:rPr lang="en-US" dirty="0"/>
              <a:t>800.379.7448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Affordable connectivity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Up to $30 per month off internet costs</a:t>
            </a:r>
          </a:p>
          <a:p>
            <a:endParaRPr lang="en-US" sz="2800" dirty="0"/>
          </a:p>
          <a:p>
            <a:r>
              <a:rPr lang="en-US" sz="2800" dirty="0"/>
              <a:t>Up to $100 off a device such as tablet or laptop for some participating providers</a:t>
            </a:r>
          </a:p>
          <a:p>
            <a:endParaRPr lang="en-US" dirty="0"/>
          </a:p>
          <a:p>
            <a:r>
              <a:rPr lang="en-US" dirty="0"/>
              <a:t>Limited to one monthly service discount and one device discount per household.   </a:t>
            </a:r>
          </a:p>
        </p:txBody>
      </p:sp>
    </p:spTree>
    <p:extLst>
      <p:ext uri="{BB962C8B-B14F-4D97-AF65-F5344CB8AC3E}">
        <p14:creationId xmlns:p14="http://schemas.microsoft.com/office/powerpoint/2010/main" val="143412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ELIGIBLE HOUSEHOLDS: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at or below 200% of federal poverty guidelines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r>
              <a:rPr lang="en-US" dirty="0"/>
              <a:t>Participation in several federal assistance programs including Medicaid, SSI, WIC, Veterans Pension and Lifeline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r>
              <a:rPr lang="en-US" dirty="0"/>
              <a:t>Meets eligibility criteria for reduced cost internet program with participating internet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111560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Two step enrollment process:</a:t>
            </a:r>
          </a:p>
          <a:p>
            <a:pPr marL="914400" lvl="1" indent="-457200">
              <a:buAutoNum type="arabicPeriod"/>
            </a:pPr>
            <a:r>
              <a:rPr lang="en-US" dirty="0"/>
              <a:t>Apply via </a:t>
            </a:r>
            <a:r>
              <a:rPr lang="en-US" b="1" dirty="0"/>
              <a:t>AffordableConnectivity.gov </a:t>
            </a:r>
            <a:r>
              <a:rPr lang="en-US" dirty="0"/>
              <a:t>or print out a mail-in application from that site.</a:t>
            </a:r>
          </a:p>
          <a:p>
            <a:pPr marL="914400" lvl="1" indent="-457200">
              <a:buAutoNum type="arabicPeriod"/>
            </a:pPr>
            <a:r>
              <a:rPr lang="en-US" dirty="0"/>
              <a:t>Contact the preferred participating provider to select a service plan and have the discount applied to the monthly bill.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Some providers may have an alternative application they will ask to be completed.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Eligible households must complete both steps to be enrolled and benefit from the program.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A8D9-7FFF-4CF7-863A-D143BB0E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56874-3BE6-459F-A1A9-78305A5D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35B25B-069E-41C2-8B8F-44F78F02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1" y="1354668"/>
            <a:ext cx="9936822" cy="53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1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E13D-BB82-4EE3-B22E-74B5E8EB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Affordable connectivity program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2D611-6BF5-41B7-9443-293BFAC8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B1584-3FAE-4754-A700-412982E41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Outreach Opportunities:</a:t>
            </a:r>
          </a:p>
          <a:p>
            <a:endParaRPr lang="en-US" dirty="0"/>
          </a:p>
          <a:p>
            <a:pPr lvl="1"/>
            <a:r>
              <a:rPr lang="en-US" dirty="0"/>
              <a:t>Generate more awareness about the program</a:t>
            </a:r>
          </a:p>
          <a:p>
            <a:endParaRPr lang="en-US" dirty="0"/>
          </a:p>
          <a:p>
            <a:pPr lvl="1"/>
            <a:r>
              <a:rPr lang="en-US" dirty="0"/>
              <a:t>Ensure more eligible individuals apply</a:t>
            </a:r>
          </a:p>
        </p:txBody>
      </p:sp>
    </p:spTree>
    <p:extLst>
      <p:ext uri="{BB962C8B-B14F-4D97-AF65-F5344CB8AC3E}">
        <p14:creationId xmlns:p14="http://schemas.microsoft.com/office/powerpoint/2010/main" val="30243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17681" y="1534680"/>
            <a:ext cx="11311467" cy="4576128"/>
          </a:xfrm>
        </p:spPr>
        <p:txBody>
          <a:bodyPr/>
          <a:lstStyle/>
          <a:p>
            <a:endParaRPr lang="en-US" sz="1200" dirty="0"/>
          </a:p>
          <a:p>
            <a:r>
              <a:rPr lang="en-US" b="1" dirty="0"/>
              <a:t>ACP Outreach Grant: 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to promote ACP and increase awareness of and participation in the ACP among eligible households. </a:t>
            </a:r>
          </a:p>
          <a:p>
            <a:endParaRPr lang="en-US" sz="28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Eligible Applicants are </a:t>
            </a:r>
            <a:r>
              <a:rPr lang="en-US" sz="2000" dirty="0">
                <a:ea typeface="Times New Roman" panose="02020603050405020304" pitchFamily="18" charset="0"/>
              </a:rPr>
              <a:t>st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ate governments, local governments, public housing agencies, social service providers, education organizations, workforce development training organizations, non-profit organizations, community-based organizations, community anchor institutions, public service organizations, consortia of eligible entities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 No match requirement.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Funding awards to range from $50,000 to $1,000,000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/>
              <a:t>Applications are due by January 9, 2023</a:t>
            </a:r>
          </a:p>
          <a:p>
            <a:pPr marL="0" indent="0">
              <a:buNone/>
            </a:pPr>
            <a:endParaRPr lang="en-US" sz="2400" dirty="0">
              <a:solidFill>
                <a:srgbClr val="1D2B3E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1B6F-E8C8-4EEF-80A6-118581A7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A6303-D880-4FCD-B37A-94251368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3785B-B058-40AF-A49E-2EA5E908AA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7402" y="1527198"/>
            <a:ext cx="11609798" cy="4576128"/>
          </a:xfrm>
        </p:spPr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Your Home, Your Internet Pilot Program (YHYI) Outreach Grant: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for outreach activities (including application assistance) to increase awareness and encourage participation in the ACP for households receiving federal housing assistance. 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ligible applicants are state, local, and Tribal housing agencies (including housing authorities) or non-profit organization, community-based, organization, or tenant association partners to federal, state, local, or Tribal housing agencies (including housing authorities) entities.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YHYI funding will only be provided to entities that are selected to participate in the YHYI Pilot Program.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No match requirement.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1 year grant period.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Applications due January 9, 2023.</a:t>
            </a:r>
          </a:p>
        </p:txBody>
      </p:sp>
    </p:spTree>
    <p:extLst>
      <p:ext uri="{BB962C8B-B14F-4D97-AF65-F5344CB8AC3E}">
        <p14:creationId xmlns:p14="http://schemas.microsoft.com/office/powerpoint/2010/main" val="410192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E804-596F-4035-8FD7-45DDEA86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connectivity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96CF1-F3A7-4F52-B9E4-3A906ABA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1D-4030-6842-946E-1F7B39BFC8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BEB30-07EF-4B42-9874-1C1B29D7BA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ACP Navigator Pilot Program (NPP) Outreach Grant: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Provides funding to support outreach activities to increase awareness and encourage participation in the ACP among eligible households (including application assistance). 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Eligible entities are schools and school districts, or other local or state government entities,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NPP funding will only be provided to entities that are selected to participate in the ACP Navigator Pilot Program.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1 year grant period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No match requirement.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Applications due January 9, 2023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593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Euphemia</vt:lpstr>
      <vt:lpstr>Office Theme</vt:lpstr>
      <vt:lpstr>  Affordable connectivity program (ACP)</vt:lpstr>
      <vt:lpstr>Affordable connectivity PROGRAM</vt:lpstr>
      <vt:lpstr>Affordable connectivity PROGRAM</vt:lpstr>
      <vt:lpstr>Affordable connectivity PROGRAM</vt:lpstr>
      <vt:lpstr>Affordable connectivity program</vt:lpstr>
      <vt:lpstr>Affordable connectivity program</vt:lpstr>
      <vt:lpstr>Affordable connectivity PROGRAM</vt:lpstr>
      <vt:lpstr>Affordable connectivity program</vt:lpstr>
      <vt:lpstr>Affordable connectivity program</vt:lpstr>
      <vt:lpstr>Affordable connectivity program</vt:lpstr>
      <vt:lpstr>Affordable connectivity PROGRAM</vt:lpstr>
      <vt:lpstr>BRITTE D. EARP INFRASTRUCTURE IMPLEMENTATION COORDINATOR PA DCED</vt:lpstr>
    </vt:vector>
  </TitlesOfParts>
  <Company>An IPG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DCED Graphics</dc:creator>
  <cp:lastModifiedBy>Earp, Britte</cp:lastModifiedBy>
  <cp:revision>96</cp:revision>
  <cp:lastPrinted>2014-03-05T19:02:04Z</cp:lastPrinted>
  <dcterms:created xsi:type="dcterms:W3CDTF">2014-03-05T14:56:13Z</dcterms:created>
  <dcterms:modified xsi:type="dcterms:W3CDTF">2022-12-15T20:56:50Z</dcterms:modified>
</cp:coreProperties>
</file>